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345" r:id="rId2"/>
    <p:sldId id="409" r:id="rId3"/>
    <p:sldId id="319" r:id="rId4"/>
    <p:sldId id="346" r:id="rId5"/>
    <p:sldId id="320" r:id="rId6"/>
    <p:sldId id="323" r:id="rId7"/>
    <p:sldId id="324" r:id="rId8"/>
    <p:sldId id="347" r:id="rId9"/>
    <p:sldId id="348" r:id="rId10"/>
    <p:sldId id="349" r:id="rId11"/>
    <p:sldId id="350" r:id="rId12"/>
    <p:sldId id="351" r:id="rId13"/>
    <p:sldId id="353" r:id="rId14"/>
    <p:sldId id="354" r:id="rId15"/>
    <p:sldId id="355" r:id="rId16"/>
    <p:sldId id="356" r:id="rId17"/>
    <p:sldId id="407" r:id="rId18"/>
    <p:sldId id="408" r:id="rId19"/>
    <p:sldId id="338" r:id="rId20"/>
    <p:sldId id="339" r:id="rId21"/>
    <p:sldId id="359" r:id="rId22"/>
    <p:sldId id="360" r:id="rId23"/>
    <p:sldId id="361" r:id="rId24"/>
    <p:sldId id="362" r:id="rId25"/>
    <p:sldId id="363" r:id="rId26"/>
    <p:sldId id="364" r:id="rId27"/>
    <p:sldId id="406"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Lst>
  <p:sldSz cx="12192000" cy="6858000"/>
  <p:notesSz cx="7302500" cy="9588500"/>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5" autoAdjust="0"/>
    <p:restoredTop sz="72925" autoAdjust="0"/>
  </p:normalViewPr>
  <p:slideViewPr>
    <p:cSldViewPr>
      <p:cViewPr varScale="1">
        <p:scale>
          <a:sx n="91" d="100"/>
          <a:sy n="91" d="100"/>
        </p:scale>
        <p:origin x="13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a:t>
            </a:fld>
            <a:endParaRPr lang="en-US"/>
          </a:p>
        </p:txBody>
      </p:sp>
    </p:spTree>
    <p:extLst>
      <p:ext uri="{BB962C8B-B14F-4D97-AF65-F5344CB8AC3E}">
        <p14:creationId xmlns:p14="http://schemas.microsoft.com/office/powerpoint/2010/main" val="612771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First attempt:</a:t>
            </a:r>
            <a:r>
              <a:rPr lang="en-US" baseline="0" dirty="0"/>
              <a:t> </a:t>
            </a:r>
            <a:r>
              <a:rPr lang="en-US" dirty="0"/>
              <a:t>check whether there’s a path</a:t>
            </a:r>
            <a:r>
              <a:rPr lang="en-US" baseline="0" dirty="0"/>
              <a:t> between two variables.  Check whether it’s been blocked by some evidence.  If not, then they are conditionally independent.</a:t>
            </a:r>
          </a:p>
          <a:p>
            <a:r>
              <a:rPr lang="en-US" baseline="0" dirty="0"/>
              <a:t>Too simple. </a:t>
            </a:r>
          </a:p>
          <a:p>
            <a:endParaRPr lang="en-US" baseline="0" dirty="0"/>
          </a:p>
          <a:p>
            <a:r>
              <a:rPr lang="en-US" baseline="0" dirty="0"/>
              <a:t>Observing T lets the influence run between R and B.</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14</a:t>
            </a:fld>
            <a:endParaRPr lang="en-US"/>
          </a:p>
        </p:txBody>
      </p:sp>
    </p:spTree>
    <p:extLst>
      <p:ext uri="{BB962C8B-B14F-4D97-AF65-F5344CB8AC3E}">
        <p14:creationId xmlns:p14="http://schemas.microsoft.com/office/powerpoint/2010/main" val="136034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WRITE</a:t>
            </a:r>
            <a:r>
              <a:rPr lang="en-US" baseline="0" dirty="0"/>
              <a:t> THIS on the board.  It’s useful for the next few slides.</a:t>
            </a:r>
            <a:br>
              <a:rPr lang="en-US" dirty="0"/>
            </a:br>
            <a:br>
              <a:rPr lang="en-US" dirty="0"/>
            </a:br>
            <a:r>
              <a:rPr lang="en-US" dirty="0"/>
              <a:t>First one is a causal change.  When the middle variable isn’t active, then there’s influence between the first and the third.</a:t>
            </a:r>
            <a:r>
              <a:rPr lang="en-US" baseline="0" dirty="0"/>
              <a:t>  However, once you observe the middle variable, it blocks the influences between them and makes them independent. </a:t>
            </a:r>
          </a:p>
          <a:p>
            <a:r>
              <a:rPr lang="en-US" baseline="0" dirty="0"/>
              <a:t>Second is the common cause.  Same story.</a:t>
            </a:r>
          </a:p>
          <a:p>
            <a:r>
              <a:rPr lang="en-US" baseline="0" dirty="0"/>
              <a:t>Third is the common effect.  This is the odd one out.</a:t>
            </a:r>
          </a:p>
          <a:p>
            <a:endParaRPr lang="en-US" baseline="0" dirty="0"/>
          </a:p>
          <a:p>
            <a:r>
              <a:rPr lang="en-US" baseline="0" dirty="0"/>
              <a:t>What does it mean to be an active triple or inactive triple in the larger context?  </a:t>
            </a:r>
          </a:p>
          <a:p>
            <a:r>
              <a:rPr lang="en-US" baseline="0" dirty="0"/>
              <a:t>If every triple along a path is active, then we have an active path.</a:t>
            </a:r>
          </a:p>
          <a:p>
            <a:r>
              <a:rPr lang="en-US" baseline="0" dirty="0"/>
              <a:t>If one or more triples is in active, then the whole path is inactive.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15</a:t>
            </a:fld>
            <a:endParaRPr lang="en-US"/>
          </a:p>
        </p:txBody>
      </p:sp>
    </p:spTree>
    <p:extLst>
      <p:ext uri="{BB962C8B-B14F-4D97-AF65-F5344CB8AC3E}">
        <p14:creationId xmlns:p14="http://schemas.microsoft.com/office/powerpoint/2010/main" val="37500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Is it guaranteed to be true for</a:t>
            </a:r>
            <a:r>
              <a:rPr lang="en-US" baseline="0" dirty="0"/>
              <a:t> Xi and </a:t>
            </a:r>
            <a:r>
              <a:rPr lang="en-US" baseline="0" dirty="0" err="1"/>
              <a:t>Xj</a:t>
            </a:r>
            <a:r>
              <a:rPr lang="en-US" baseline="0" dirty="0"/>
              <a:t> are independent given these variables and given this BN structure.</a:t>
            </a:r>
          </a:p>
          <a:p>
            <a:endParaRPr lang="en-US" baseline="0" dirty="0"/>
          </a:p>
          <a:p>
            <a:r>
              <a:rPr lang="en-US" baseline="0" dirty="0"/>
              <a:t>Just not guaranteed.  It could be there or not.  (If every distribution becomes a uniform distribution given the parent variables, then no dependencies) </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16</a:t>
            </a:fld>
            <a:endParaRPr lang="en-US"/>
          </a:p>
        </p:txBody>
      </p:sp>
    </p:spTree>
    <p:extLst>
      <p:ext uri="{BB962C8B-B14F-4D97-AF65-F5344CB8AC3E}">
        <p14:creationId xmlns:p14="http://schemas.microsoft.com/office/powerpoint/2010/main" val="13486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17</a:t>
            </a:fld>
            <a:endParaRPr lang="en-US" sz="1300"/>
          </a:p>
        </p:txBody>
      </p:sp>
    </p:spTree>
    <p:extLst>
      <p:ext uri="{BB962C8B-B14F-4D97-AF65-F5344CB8AC3E}">
        <p14:creationId xmlns:p14="http://schemas.microsoft.com/office/powerpoint/2010/main" val="1785436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Answer some useful query about a probability</a:t>
            </a:r>
            <a:r>
              <a:rPr lang="en-US" baseline="0" dirty="0"/>
              <a:t> distribution.</a:t>
            </a:r>
          </a:p>
          <a:p>
            <a:endParaRPr lang="en-US" baseline="0" dirty="0"/>
          </a:p>
          <a:p>
            <a:r>
              <a:rPr lang="en-US" dirty="0"/>
              <a:t>Two</a:t>
            </a:r>
            <a:r>
              <a:rPr lang="en-US" baseline="0" dirty="0"/>
              <a:t> use cases.</a:t>
            </a:r>
          </a:p>
          <a:p>
            <a:r>
              <a:rPr lang="en-US" baseline="0" dirty="0"/>
              <a:t>1. Determine the posterior probability of some query given some evidence.</a:t>
            </a:r>
          </a:p>
          <a:p>
            <a:r>
              <a:rPr lang="en-US" dirty="0"/>
              <a:t>2. Pick</a:t>
            </a:r>
            <a:r>
              <a:rPr lang="en-US" baseline="0" dirty="0"/>
              <a:t> the most likely instantiation of the query variable given that evidence. </a:t>
            </a:r>
          </a:p>
          <a:p>
            <a:endParaRPr lang="en-US" baseline="0" dirty="0"/>
          </a:p>
          <a:p>
            <a:r>
              <a:rPr lang="en-US" baseline="0" dirty="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21</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Inference by enumeration is something that we looked at before. </a:t>
            </a:r>
          </a:p>
          <a:p>
            <a:r>
              <a:rPr lang="en-US" dirty="0"/>
              <a:t>Evidence, query and hidden</a:t>
            </a:r>
            <a:r>
              <a:rPr lang="en-US" baseline="0" dirty="0"/>
              <a:t> variables. </a:t>
            </a:r>
          </a:p>
          <a:p>
            <a:r>
              <a:rPr lang="en-US" dirty="0"/>
              <a:t>Hidden</a:t>
            </a:r>
            <a:r>
              <a:rPr lang="en-US" baseline="0" dirty="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22</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Query: Distribution for Burglary given +j</a:t>
            </a:r>
            <a:r>
              <a:rPr lang="en-US" baseline="0" dirty="0"/>
              <a:t> and +m</a:t>
            </a:r>
          </a:p>
          <a:p>
            <a:r>
              <a:rPr lang="en-US" baseline="0" dirty="0"/>
              <a:t>Step 1: The conditional is proportional to the joint between these variables.  We’ll re-scale by the sum of the </a:t>
            </a:r>
            <a:r>
              <a:rPr lang="en-US" baseline="0" dirty="0" err="1"/>
              <a:t>entires</a:t>
            </a:r>
            <a:r>
              <a:rPr lang="en-US" baseline="0" dirty="0"/>
              <a:t>. </a:t>
            </a:r>
            <a:endParaRPr lang="en-US" dirty="0"/>
          </a:p>
          <a:p>
            <a:r>
              <a:rPr lang="en-US" dirty="0"/>
              <a:t>Step 2:</a:t>
            </a:r>
            <a:r>
              <a:rPr lang="en-US" baseline="0" dirty="0"/>
              <a:t> Sum over the hidden variables.</a:t>
            </a:r>
          </a:p>
          <a:p>
            <a:r>
              <a:rPr lang="en-US" baseline="0" dirty="0"/>
              <a:t>Step 3: Definition of the joint distribution given the Bayes Net. </a:t>
            </a:r>
          </a:p>
          <a:p>
            <a:r>
              <a:rPr lang="en-US" baseline="0" dirty="0"/>
              <a:t>Finally, spell out the sum.</a:t>
            </a:r>
          </a:p>
          <a:p>
            <a:r>
              <a:rPr lang="en-US" baseline="0" dirty="0"/>
              <a:t>B is capital because that’s still a variable.  We’re building a table for it. </a:t>
            </a:r>
          </a:p>
          <a:p>
            <a:endParaRPr lang="en-US" baseline="0" dirty="0"/>
          </a:p>
          <a:p>
            <a:r>
              <a:rPr lang="en-US" baseline="0" dirty="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23</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Shaded = observed.</a:t>
            </a:r>
          </a:p>
          <a:p>
            <a:r>
              <a:rPr lang="en-US" dirty="0"/>
              <a:t>Non-shaded= unobserved.  13</a:t>
            </a:r>
            <a:r>
              <a:rPr lang="en-US" baseline="0" dirty="0"/>
              <a:t> of those, so 2^13 items to compute. 2^13 = </a:t>
            </a:r>
            <a:r>
              <a:rPr lang="is-IS" baseline="0" dirty="0"/>
              <a:t>8,192</a:t>
            </a:r>
            <a:r>
              <a:rPr lang="en-US" baseline="0" dirty="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24</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75335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z,y,z</a:t>
            </a:r>
            <a:r>
              <a:rPr lang="en-US" baseline="0" dirty="0"/>
              <a:t>) / P(</a:t>
            </a:r>
            <a:r>
              <a:rPr lang="en-US" baseline="0" dirty="0" err="1"/>
              <a:t>y,z</a:t>
            </a:r>
            <a:r>
              <a:rPr lang="en-US" baseline="0" dirty="0"/>
              <a:t>)</a:t>
            </a:r>
          </a:p>
          <a:p>
            <a:r>
              <a:rPr lang="en-US" baseline="0" dirty="0"/>
              <a:t>2) Now we want to incorporate our assumption, since that’s critical to what we want to prove.  So let’s re-write the numerator as P(z)* P(</a:t>
            </a:r>
            <a:r>
              <a:rPr lang="en-US" baseline="0" dirty="0" err="1"/>
              <a:t>z,y|z</a:t>
            </a:r>
            <a:r>
              <a:rPr lang="en-US" baseline="0" dirty="0"/>
              <a:t>) which is just the definition of the joint.  Keep the denominator for now.</a:t>
            </a:r>
          </a:p>
          <a:p>
            <a:r>
              <a:rPr lang="en-US" baseline="0" dirty="0"/>
              <a:t>3) Let’s use our assumption, to rewrite the numerator as P(z) * (</a:t>
            </a:r>
            <a:r>
              <a:rPr lang="en-US" baseline="0" dirty="0" err="1"/>
              <a:t>Px|z</a:t>
            </a:r>
            <a:r>
              <a:rPr lang="en-US" baseline="0" dirty="0"/>
              <a:t>) * P(</a:t>
            </a:r>
            <a:r>
              <a:rPr lang="en-US" baseline="0" dirty="0" err="1"/>
              <a:t>y|z</a:t>
            </a:r>
            <a:r>
              <a:rPr lang="en-US" baseline="0" dirty="0"/>
              <a:t>).  Then we can re-write the denominator as P(z)*P(</a:t>
            </a:r>
            <a:r>
              <a:rPr lang="en-US" baseline="0" dirty="0" err="1"/>
              <a:t>y|z</a:t>
            </a:r>
            <a:r>
              <a:rPr lang="en-US" baseline="0" dirty="0"/>
              <a:t>),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414612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43</a:t>
            </a:fld>
            <a:endParaRPr lang="en-US"/>
          </a:p>
        </p:txBody>
      </p:sp>
    </p:spTree>
    <p:extLst>
      <p:ext uri="{BB962C8B-B14F-4D97-AF65-F5344CB8AC3E}">
        <p14:creationId xmlns:p14="http://schemas.microsoft.com/office/powerpoint/2010/main" val="42881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52</a:t>
            </a:fld>
            <a:endParaRPr lang="en-US"/>
          </a:p>
        </p:txBody>
      </p:sp>
    </p:spTree>
    <p:extLst>
      <p:ext uri="{BB962C8B-B14F-4D97-AF65-F5344CB8AC3E}">
        <p14:creationId xmlns:p14="http://schemas.microsoft.com/office/powerpoint/2010/main" val="20224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53</a:t>
            </a:fld>
            <a:endParaRPr lang="en-US"/>
          </a:p>
        </p:txBody>
      </p:sp>
    </p:spTree>
    <p:extLst>
      <p:ext uri="{BB962C8B-B14F-4D97-AF65-F5344CB8AC3E}">
        <p14:creationId xmlns:p14="http://schemas.microsoft.com/office/powerpoint/2010/main" val="42888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58</a:t>
            </a:fld>
            <a:endParaRPr lang="en-US"/>
          </a:p>
        </p:txBody>
      </p:sp>
    </p:spTree>
    <p:extLst>
      <p:ext uri="{BB962C8B-B14F-4D97-AF65-F5344CB8AC3E}">
        <p14:creationId xmlns:p14="http://schemas.microsoft.com/office/powerpoint/2010/main" val="436263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65</a:t>
            </a:fld>
            <a:endParaRPr lang="en-US"/>
          </a:p>
        </p:txBody>
      </p:sp>
    </p:spTree>
    <p:extLst>
      <p:ext uri="{BB962C8B-B14F-4D97-AF65-F5344CB8AC3E}">
        <p14:creationId xmlns:p14="http://schemas.microsoft.com/office/powerpoint/2010/main" val="187594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5</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The numbers show a deterministic chain.  It renders</a:t>
            </a:r>
            <a:r>
              <a:rPr lang="en-US" baseline="0" dirty="0"/>
              <a:t> X and Z not independent.  X is always == Z.</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8</a:t>
            </a:fld>
            <a:endParaRPr lang="en-US"/>
          </a:p>
        </p:txBody>
      </p:sp>
    </p:spTree>
    <p:extLst>
      <p:ext uri="{BB962C8B-B14F-4D97-AF65-F5344CB8AC3E}">
        <p14:creationId xmlns:p14="http://schemas.microsoft.com/office/powerpoint/2010/main" val="194968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Show what cancels 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assumptions that are available to us are given by P(X,Y,X)</a:t>
            </a:r>
            <a:r>
              <a:rPr lang="en-US" baseline="0" dirty="0"/>
              <a:t> = P(X) P(Y|X) P(Z|Y)</a:t>
            </a:r>
            <a:endParaRPr lang="en-US" dirty="0"/>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9</a:t>
            </a:fld>
            <a:endParaRPr lang="en-US"/>
          </a:p>
        </p:txBody>
      </p:sp>
    </p:spTree>
    <p:extLst>
      <p:ext uri="{BB962C8B-B14F-4D97-AF65-F5344CB8AC3E}">
        <p14:creationId xmlns:p14="http://schemas.microsoft.com/office/powerpoint/2010/main" val="469752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X  is always</a:t>
            </a:r>
            <a:r>
              <a:rPr lang="en-US" baseline="0" dirty="0"/>
              <a:t> equal to Y and Z is always equal to Y, then they’re not independent.</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10</a:t>
            </a:fld>
            <a:endParaRPr lang="en-US"/>
          </a:p>
        </p:txBody>
      </p:sp>
    </p:spTree>
    <p:extLst>
      <p:ext uri="{BB962C8B-B14F-4D97-AF65-F5344CB8AC3E}">
        <p14:creationId xmlns:p14="http://schemas.microsoft.com/office/powerpoint/2010/main" val="89940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Special case where observing the thing in the middle make things depend</a:t>
            </a:r>
            <a:r>
              <a:rPr lang="en-US" baseline="0" dirty="0"/>
              <a:t> on each other.  You have two causes. One of the causes must be true.  Observing one of the causes to be true, means that the second cause doesn’t have to be true. Seeing one explains away the need for the other.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From the Bayes net we know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P(C,B,Z) = P(Y) P(B) P(Z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can sum over E on both sides: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err="1">
                <a:solidFill>
                  <a:schemeClr val="tx1"/>
                </a:solidFill>
                <a:effectLst/>
                <a:latin typeface="Arial" charset="0"/>
                <a:ea typeface="ＭＳ Ｐゴシック" charset="0"/>
                <a:cs typeface="ＭＳ Ｐゴシック" charset="0"/>
              </a:rPr>
              <a:t>Σ</a:t>
            </a:r>
            <a:r>
              <a:rPr lang="en-US" sz="1200" b="0" i="0" u="none" strike="noStrike" kern="1200" baseline="0" dirty="0">
                <a:solidFill>
                  <a:schemeClr val="tx1"/>
                </a:solidFill>
                <a:effectLst/>
                <a:latin typeface="Arial" charset="0"/>
                <a:ea typeface="ＭＳ Ｐゴシック" charset="0"/>
                <a:cs typeface="ＭＳ Ｐゴシック" charset="0"/>
              </a:rPr>
              <a:t>_ </a:t>
            </a:r>
            <a:r>
              <a:rPr lang="en-US" baseline="0" dirty="0"/>
              <a:t>Z P(C,B,E) = </a:t>
            </a:r>
            <a:r>
              <a:rPr lang="en-US" sz="1200" b="0" i="0" u="none" strike="noStrike" kern="1200" dirty="0">
                <a:solidFill>
                  <a:schemeClr val="tx1"/>
                </a:solidFill>
                <a:effectLst/>
                <a:latin typeface="Arial" charset="0"/>
                <a:ea typeface="ＭＳ Ｐゴシック" charset="0"/>
                <a:cs typeface="ＭＳ Ｐゴシック" charset="0"/>
              </a:rPr>
              <a:t>Σ_</a:t>
            </a:r>
            <a:r>
              <a:rPr lang="en-US" baseline="0" dirty="0"/>
              <a:t>Z P(C) P(B) P(Z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can rearrange the </a:t>
            </a:r>
            <a:r>
              <a:rPr lang="en-US" baseline="0" dirty="0" err="1"/>
              <a:t>righthand</a:t>
            </a:r>
            <a:r>
              <a:rPr lang="en-US" baseline="0" dirty="0"/>
              <a:t> side to move the sub to what it scopes over: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ＭＳ Ｐゴシック" charset="0"/>
                <a:cs typeface="ＭＳ Ｐゴシック" charset="0"/>
              </a:rPr>
              <a:t>Σ</a:t>
            </a:r>
            <a:r>
              <a:rPr lang="en-US" baseline="0" dirty="0"/>
              <a:t>_Z P(C,B,E) =  P(C) P(B) </a:t>
            </a:r>
            <a:r>
              <a:rPr lang="en-US" sz="1200" b="0" i="0" u="none" strike="noStrike" kern="1200" dirty="0">
                <a:solidFill>
                  <a:schemeClr val="tx1"/>
                </a:solidFill>
                <a:effectLst/>
                <a:latin typeface="Arial" charset="0"/>
                <a:ea typeface="ＭＳ Ｐゴシック" charset="0"/>
                <a:cs typeface="ＭＳ Ｐゴシック" charset="0"/>
              </a:rPr>
              <a:t>Σ_</a:t>
            </a:r>
            <a:r>
              <a:rPr lang="en-US" baseline="0" dirty="0"/>
              <a:t>Z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the term </a:t>
            </a:r>
            <a:r>
              <a:rPr lang="en-US" sz="1200" b="0" i="0" u="none" strike="noStrike" kern="1200" dirty="0">
                <a:solidFill>
                  <a:schemeClr val="tx1"/>
                </a:solidFill>
                <a:effectLst/>
                <a:latin typeface="Arial" charset="0"/>
                <a:ea typeface="ＭＳ Ｐゴシック" charset="0"/>
                <a:cs typeface="ＭＳ Ｐゴシック" charset="0"/>
              </a:rPr>
              <a:t>Σ</a:t>
            </a:r>
            <a:r>
              <a:rPr lang="en-US" baseline="0" dirty="0"/>
              <a:t>_Z P(Z | B, C) = 1, so we are left with: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P(C,B)  = P(C) P(B)</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which is the definition of independence.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Alternately we can use the independence assumptions that are encoded in all Bayes Nets.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X_i</a:t>
            </a:r>
            <a:r>
              <a:rPr lang="en-US" baseline="0" dirty="0"/>
              <a:t>  _||_  X_1 </a:t>
            </a:r>
            <a:r>
              <a:rPr lang="mr-IN" baseline="0" dirty="0"/>
              <a:t>…</a:t>
            </a:r>
            <a:r>
              <a:rPr lang="en-US" baseline="0" dirty="0"/>
              <a:t> X_i-1 </a:t>
            </a:r>
            <a:r>
              <a:rPr lang="mr-IN" baseline="0" dirty="0"/>
              <a:t>–</a:t>
            </a:r>
            <a:r>
              <a:rPr lang="en-US" baseline="0" dirty="0"/>
              <a:t> parents(</a:t>
            </a:r>
            <a:r>
              <a:rPr lang="en-US" baseline="0" dirty="0" err="1"/>
              <a:t>X_i</a:t>
            </a:r>
            <a:r>
              <a:rPr lang="en-US" baseline="0" dirty="0"/>
              <a:t>) | parents (</a:t>
            </a:r>
            <a:r>
              <a:rPr lang="en-US" baseline="0" dirty="0" err="1"/>
              <a:t>X_i</a:t>
            </a:r>
            <a:r>
              <a:rPr lang="en-US"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An ordering we could take here is X, Y, Z, so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X _||_ Y | empty set.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12</a:t>
            </a:fld>
            <a:endParaRPr lang="en-US"/>
          </a:p>
        </p:txBody>
      </p:sp>
    </p:spTree>
    <p:extLst>
      <p:ext uri="{BB962C8B-B14F-4D97-AF65-F5344CB8AC3E}">
        <p14:creationId xmlns:p14="http://schemas.microsoft.com/office/powerpoint/2010/main" val="136175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Break the graph down to triples.  Check if there is influence running along those triples.</a:t>
            </a:r>
            <a:r>
              <a:rPr lang="en-US" baseline="0" dirty="0"/>
              <a:t> Analyze the graph. check everywhere in the graph where influence can run between two variables, or see if it is blocked.</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13</a:t>
            </a:fld>
            <a:endParaRPr lang="en-US"/>
          </a:p>
        </p:txBody>
      </p:sp>
    </p:spTree>
    <p:extLst>
      <p:ext uri="{BB962C8B-B14F-4D97-AF65-F5344CB8AC3E}">
        <p14:creationId xmlns:p14="http://schemas.microsoft.com/office/powerpoint/2010/main" val="189986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8.xml"/><Relationship Id="rId7" Type="http://schemas.openxmlformats.org/officeDocument/2006/relationships/image" Target="../media/image1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slideLayout" Target="../slideLayouts/slideLayout2.xml"/><Relationship Id="rId10" Type="http://schemas.openxmlformats.org/officeDocument/2006/relationships/image" Target="../media/image20.png"/><Relationship Id="rId4" Type="http://schemas.openxmlformats.org/officeDocument/2006/relationships/tags" Target="../tags/tag19.xml"/><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4.xml"/><Relationship Id="rId7" Type="http://schemas.openxmlformats.org/officeDocument/2006/relationships/image" Target="../media/image31.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0.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7.xml"/><Relationship Id="rId7" Type="http://schemas.openxmlformats.org/officeDocument/2006/relationships/image" Target="../media/image3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2.xml"/><Relationship Id="rId11" Type="http://schemas.openxmlformats.org/officeDocument/2006/relationships/image" Target="../media/image37.png"/><Relationship Id="rId5" Type="http://schemas.openxmlformats.org/officeDocument/2006/relationships/tags" Target="../tags/tag29.xml"/><Relationship Id="rId10" Type="http://schemas.openxmlformats.org/officeDocument/2006/relationships/image" Target="../media/image36.png"/><Relationship Id="rId4" Type="http://schemas.openxmlformats.org/officeDocument/2006/relationships/tags" Target="../tags/tag28.xml"/><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tags" Target="../tags/tag34.xml"/><Relationship Id="rId21" Type="http://schemas.openxmlformats.org/officeDocument/2006/relationships/image" Target="../media/image51.png"/><Relationship Id="rId7" Type="http://schemas.openxmlformats.org/officeDocument/2006/relationships/tags" Target="../tags/tag38.xml"/><Relationship Id="rId12" Type="http://schemas.openxmlformats.org/officeDocument/2006/relationships/notesSlide" Target="../notesSlides/notesSlide15.xml"/><Relationship Id="rId17" Type="http://schemas.openxmlformats.org/officeDocument/2006/relationships/image" Target="../media/image47.png"/><Relationship Id="rId2" Type="http://schemas.openxmlformats.org/officeDocument/2006/relationships/tags" Target="../tags/tag33.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slideLayout" Target="../slideLayouts/slideLayout2.xml"/><Relationship Id="rId24" Type="http://schemas.openxmlformats.org/officeDocument/2006/relationships/image" Target="../media/image54.emf"/><Relationship Id="rId5" Type="http://schemas.openxmlformats.org/officeDocument/2006/relationships/tags" Target="../tags/tag36.xml"/><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tags" Target="../tags/tag41.xml"/><Relationship Id="rId19" Type="http://schemas.openxmlformats.org/officeDocument/2006/relationships/image" Target="../media/image49.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44.png"/><Relationship Id="rId22"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4.jpe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6.png"/><Relationship Id="rId5" Type="http://schemas.openxmlformats.org/officeDocument/2006/relationships/tags" Target="../tags/tag6.xml"/><Relationship Id="rId10" Type="http://schemas.openxmlformats.org/officeDocument/2006/relationships/image" Target="../media/image5.png"/><Relationship Id="rId4" Type="http://schemas.openxmlformats.org/officeDocument/2006/relationships/tags" Target="../tags/tag5.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4.xml"/><Relationship Id="rId7" Type="http://schemas.openxmlformats.org/officeDocument/2006/relationships/image" Target="../media/image75.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78.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50.xml"/><Relationship Id="rId7" Type="http://schemas.openxmlformats.org/officeDocument/2006/relationships/slideLayout" Target="../slideLayouts/slideLayout2.xml"/><Relationship Id="rId12" Type="http://schemas.openxmlformats.org/officeDocument/2006/relationships/image" Target="../media/image83.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82.png"/><Relationship Id="rId5" Type="http://schemas.openxmlformats.org/officeDocument/2006/relationships/tags" Target="../tags/tag52.xml"/><Relationship Id="rId10" Type="http://schemas.openxmlformats.org/officeDocument/2006/relationships/image" Target="../media/image81.png"/><Relationship Id="rId4" Type="http://schemas.openxmlformats.org/officeDocument/2006/relationships/tags" Target="../tags/tag51.xml"/><Relationship Id="rId9"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86.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9.xml"/><Relationship Id="rId7" Type="http://schemas.openxmlformats.org/officeDocument/2006/relationships/image" Target="../media/image9.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60.xml"/><Relationship Id="rId7" Type="http://schemas.openxmlformats.org/officeDocument/2006/relationships/image" Target="../media/image88.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87.png"/><Relationship Id="rId5" Type="http://schemas.openxmlformats.org/officeDocument/2006/relationships/slideLayout" Target="../slideLayouts/slideLayout2.xml"/><Relationship Id="rId4" Type="http://schemas.openxmlformats.org/officeDocument/2006/relationships/tags" Target="../tags/tag61.xml"/><Relationship Id="rId9"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slideLayout" Target="../slideLayouts/slideLayout2.xml"/><Relationship Id="rId18" Type="http://schemas.openxmlformats.org/officeDocument/2006/relationships/image" Target="../media/image104.png"/><Relationship Id="rId26" Type="http://schemas.openxmlformats.org/officeDocument/2006/relationships/image" Target="../media/image97.png"/><Relationship Id="rId3" Type="http://schemas.openxmlformats.org/officeDocument/2006/relationships/tags" Target="../tags/tag64.xml"/><Relationship Id="rId21" Type="http://schemas.openxmlformats.org/officeDocument/2006/relationships/image" Target="../media/image107.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tags" Target="../tags/tag63.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image" Target="../media/image110.png"/><Relationship Id="rId5" Type="http://schemas.openxmlformats.org/officeDocument/2006/relationships/tags" Target="../tags/tag66.xml"/><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tags" Target="../tags/tag71.xml"/><Relationship Id="rId19" Type="http://schemas.openxmlformats.org/officeDocument/2006/relationships/image" Target="../media/image105.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100.png"/><Relationship Id="rId22"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97.png"/><Relationship Id="rId5" Type="http://schemas.openxmlformats.org/officeDocument/2006/relationships/image" Target="../media/image113.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78.xml"/><Relationship Id="rId7" Type="http://schemas.openxmlformats.org/officeDocument/2006/relationships/image" Target="../media/image116.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15.png"/><Relationship Id="rId5" Type="http://schemas.openxmlformats.org/officeDocument/2006/relationships/notesSlide" Target="../notesSlides/notesSlide22.xml"/><Relationship Id="rId4" Type="http://schemas.openxmlformats.org/officeDocument/2006/relationships/slideLayout" Target="../slideLayouts/slideLayout2.xml"/><Relationship Id="rId9" Type="http://schemas.openxmlformats.org/officeDocument/2006/relationships/image" Target="../media/image118.png"/></Relationships>
</file>

<file path=ppt/slides/_rels/slide5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81.xml"/><Relationship Id="rId7" Type="http://schemas.openxmlformats.org/officeDocument/2006/relationships/image" Target="../media/image11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15.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84.xml"/><Relationship Id="rId7" Type="http://schemas.openxmlformats.org/officeDocument/2006/relationships/image" Target="../media/image124.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23.png"/><Relationship Id="rId5" Type="http://schemas.openxmlformats.org/officeDocument/2006/relationships/slideLayout" Target="../slideLayouts/slideLayout2.xml"/><Relationship Id="rId4" Type="http://schemas.openxmlformats.org/officeDocument/2006/relationships/tags" Target="../tags/tag85.xml"/><Relationship Id="rId9" Type="http://schemas.openxmlformats.org/officeDocument/2006/relationships/image" Target="../media/image126.png"/></Relationships>
</file>

<file path=ppt/slides/_rels/slide5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88.xml"/><Relationship Id="rId7" Type="http://schemas.openxmlformats.org/officeDocument/2006/relationships/image" Target="../media/image127.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slideLayout" Target="../slideLayouts/slideLayout2.xml"/><Relationship Id="rId11" Type="http://schemas.openxmlformats.org/officeDocument/2006/relationships/image" Target="../media/image131.png"/><Relationship Id="rId5" Type="http://schemas.openxmlformats.org/officeDocument/2006/relationships/tags" Target="../tags/tag90.xml"/><Relationship Id="rId10" Type="http://schemas.openxmlformats.org/officeDocument/2006/relationships/image" Target="../media/image130.png"/><Relationship Id="rId4" Type="http://schemas.openxmlformats.org/officeDocument/2006/relationships/tags" Target="../tags/tag89.xml"/><Relationship Id="rId9"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notesSlide" Target="../notesSlides/notesSlide24.xml"/></Relationships>
</file>

<file path=ppt/slides/_rels/slide5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tags" Target="../tags/tag96.xml"/><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Layout" Target="../slideLayouts/slideLayout2.xml"/><Relationship Id="rId11" Type="http://schemas.openxmlformats.org/officeDocument/2006/relationships/image" Target="../media/image138.png"/><Relationship Id="rId5" Type="http://schemas.openxmlformats.org/officeDocument/2006/relationships/tags" Target="../tags/tag98.xml"/><Relationship Id="rId10" Type="http://schemas.openxmlformats.org/officeDocument/2006/relationships/image" Target="../media/image137.png"/><Relationship Id="rId4" Type="http://schemas.openxmlformats.org/officeDocument/2006/relationships/tags" Target="../tags/tag97.xml"/><Relationship Id="rId9" Type="http://schemas.openxmlformats.org/officeDocument/2006/relationships/image" Target="../media/image136.png"/><Relationship Id="rId14" Type="http://schemas.openxmlformats.org/officeDocument/2006/relationships/image" Target="../media/image141.png"/></Relationships>
</file>

<file path=ppt/slides/_rels/slide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3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45.png"/><Relationship Id="rId5" Type="http://schemas.openxmlformats.org/officeDocument/2006/relationships/tags" Target="../tags/tag103.xml"/><Relationship Id="rId10" Type="http://schemas.openxmlformats.org/officeDocument/2006/relationships/image" Target="../media/image144.png"/><Relationship Id="rId4" Type="http://schemas.openxmlformats.org/officeDocument/2006/relationships/tags" Target="../tags/tag102.xml"/><Relationship Id="rId9" Type="http://schemas.openxmlformats.org/officeDocument/2006/relationships/notesSlide" Target="../notesSlides/notesSlide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3.xml"/><Relationship Id="rId7" Type="http://schemas.openxmlformats.org/officeDocument/2006/relationships/image" Target="../media/image1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6.xml"/><Relationship Id="rId11" Type="http://schemas.openxmlformats.org/officeDocument/2006/relationships/image" Target="../media/image18.png"/><Relationship Id="rId5" Type="http://schemas.openxmlformats.org/officeDocument/2006/relationships/slideLayout" Target="../slideLayouts/slideLayout2.xml"/><Relationship Id="rId10" Type="http://schemas.openxmlformats.org/officeDocument/2006/relationships/image" Target="../media/image17.png"/><Relationship Id="rId4" Type="http://schemas.openxmlformats.org/officeDocument/2006/relationships/tags" Target="../tags/tag14.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a:t>Reminders</a:t>
            </a:r>
          </a:p>
        </p:txBody>
      </p:sp>
      <p:sp>
        <p:nvSpPr>
          <p:cNvPr id="6147" name="Rectangle 3"/>
          <p:cNvSpPr>
            <a:spLocks noGrp="1" noChangeArrowheads="1"/>
          </p:cNvSpPr>
          <p:nvPr>
            <p:ph idx="1"/>
          </p:nvPr>
        </p:nvSpPr>
        <p:spPr>
          <a:xfrm>
            <a:off x="3048000" y="1219200"/>
            <a:ext cx="6553200" cy="5105400"/>
          </a:xfrm>
        </p:spPr>
        <p:txBody>
          <a:bodyPr/>
          <a:lstStyle/>
          <a:p>
            <a:pPr lvl="5"/>
            <a:endParaRPr lang="en-US" sz="1200" dirty="0"/>
          </a:p>
          <a:p>
            <a:r>
              <a:rPr lang="en-US" sz="2400" dirty="0"/>
              <a:t>HW7 and quiz due on Wednesday </a:t>
            </a:r>
          </a:p>
          <a:p>
            <a:r>
              <a:rPr lang="en-US" sz="2400" dirty="0"/>
              <a:t>Sign up for HW8 partners by the end of Tuesday</a:t>
            </a:r>
            <a:endParaRPr lang="en-US" sz="2000" dirty="0"/>
          </a:p>
        </p:txBody>
      </p:sp>
    </p:spTree>
    <p:extLst>
      <p:ext uri="{BB962C8B-B14F-4D97-AF65-F5344CB8AC3E}">
        <p14:creationId xmlns:p14="http://schemas.microsoft.com/office/powerpoint/2010/main" val="776019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office hours to be full </a:t>
            </a: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9741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109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67242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t>Are two variables in a BN independent?</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some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64470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936355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descendants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132348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561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5">
            <a:extLst>
              <a:ext uri="{FF2B5EF4-FFF2-40B4-BE49-F238E27FC236}">
                <a16:creationId xmlns:a16="http://schemas.microsoft.com/office/drawing/2014/main" id="{F4BEDADA-B70B-674C-B310-A2A5075C4354}"/>
              </a:ext>
            </a:extLst>
          </p:cNvPr>
          <p:cNvSpPr txBox="1">
            <a:spLocks noChangeArrowheads="1"/>
          </p:cNvSpPr>
          <p:nvPr/>
        </p:nvSpPr>
        <p:spPr bwMode="auto">
          <a:xfrm>
            <a:off x="4947432" y="302643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No</a:t>
            </a:r>
          </a:p>
        </p:txBody>
      </p:sp>
      <p:sp>
        <p:nvSpPr>
          <p:cNvPr id="21" name="Text Box 5">
            <a:extLst>
              <a:ext uri="{FF2B5EF4-FFF2-40B4-BE49-F238E27FC236}">
                <a16:creationId xmlns:a16="http://schemas.microsoft.com/office/drawing/2014/main" id="{F5520957-5355-2F4A-A6FC-8FE5FAC4B395}"/>
              </a:ext>
            </a:extLst>
          </p:cNvPr>
          <p:cNvSpPr txBox="1">
            <a:spLocks noChangeArrowheads="1"/>
          </p:cNvSpPr>
          <p:nvPr/>
        </p:nvSpPr>
        <p:spPr bwMode="auto">
          <a:xfrm>
            <a:off x="4893323" y="3758268"/>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No</a:t>
            </a:r>
          </a:p>
        </p:txBody>
      </p:sp>
    </p:spTree>
    <p:extLst>
      <p:ext uri="{BB962C8B-B14F-4D97-AF65-F5344CB8AC3E}">
        <p14:creationId xmlns:p14="http://schemas.microsoft.com/office/powerpoint/2010/main" val="1166419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P spid="1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Box 5">
            <a:extLst>
              <a:ext uri="{FF2B5EF4-FFF2-40B4-BE49-F238E27FC236}">
                <a16:creationId xmlns:a16="http://schemas.microsoft.com/office/drawing/2014/main" id="{4DE41976-50BD-B54F-B9D1-BA9EB484A545}"/>
              </a:ext>
            </a:extLst>
          </p:cNvPr>
          <p:cNvSpPr txBox="1">
            <a:spLocks noChangeArrowheads="1"/>
          </p:cNvSpPr>
          <p:nvPr/>
        </p:nvSpPr>
        <p:spPr bwMode="auto">
          <a:xfrm>
            <a:off x="4976251" y="373128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No</a:t>
            </a:r>
          </a:p>
        </p:txBody>
      </p:sp>
      <p:sp>
        <p:nvSpPr>
          <p:cNvPr id="27" name="Text Box 5">
            <a:extLst>
              <a:ext uri="{FF2B5EF4-FFF2-40B4-BE49-F238E27FC236}">
                <a16:creationId xmlns:a16="http://schemas.microsoft.com/office/drawing/2014/main" id="{7E16A26C-BB3F-9C47-8384-F2E2DD5CAC1C}"/>
              </a:ext>
            </a:extLst>
          </p:cNvPr>
          <p:cNvSpPr txBox="1">
            <a:spLocks noChangeArrowheads="1"/>
          </p:cNvSpPr>
          <p:nvPr/>
        </p:nvSpPr>
        <p:spPr bwMode="auto">
          <a:xfrm>
            <a:off x="4943645" y="446279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No</a:t>
            </a:r>
          </a:p>
        </p:txBody>
      </p:sp>
    </p:spTree>
    <p:extLst>
      <p:ext uri="{BB962C8B-B14F-4D97-AF65-F5344CB8AC3E}">
        <p14:creationId xmlns:p14="http://schemas.microsoft.com/office/powerpoint/2010/main" val="1050592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97746"/>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97747"/>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 – Wrap Up</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59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a:p>
            <a:r>
              <a:rPr lang="en-US" sz="2400" dirty="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technique: Variable Elimination</a:t>
            </a:r>
          </a:p>
          <a:p>
            <a:pPr lvl="1"/>
            <a:r>
              <a:rPr lang="en-US" sz="2000" dirty="0">
                <a:latin typeface="Calibri"/>
                <a:ea typeface="ＭＳ Ｐゴシック" pitchFamily="34" charset="-128"/>
                <a:cs typeface="Calibri"/>
              </a:rPr>
              <a:t>Interleave joining and marginalizing </a:t>
            </a:r>
          </a:p>
          <a:p>
            <a:pPr lvl="1"/>
            <a:r>
              <a:rPr lang="en-US" sz="2000" dirty="0">
                <a:latin typeface="Calibri"/>
                <a:cs typeface="Calibri"/>
              </a:rPr>
              <a:t>Still NP-hard, but usually much faster than inference by enumeration</a:t>
            </a:r>
          </a:p>
          <a:p>
            <a:pPr lvl="1"/>
            <a:r>
              <a:rPr lang="en-US" sz="2000" dirty="0">
                <a:latin typeface="Calibri"/>
                <a:cs typeface="Calibri"/>
              </a:rPr>
              <a:t>See the textbook for a description.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152400"/>
            <a:ext cx="12192000" cy="1470025"/>
          </a:xfrm>
        </p:spPr>
        <p:txBody>
          <a:bodyPr/>
          <a:lstStyle/>
          <a:p>
            <a:r>
              <a:rPr lang="en-US" dirty="0"/>
              <a:t>Naïve Bayes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4600" y="1625677"/>
            <a:ext cx="7315200" cy="4124379"/>
          </a:xfrm>
          <a:prstGeom prst="rect">
            <a:avLst/>
          </a:prstGeom>
          <a:noFill/>
        </p:spPr>
      </p:pic>
      <p:pic>
        <p:nvPicPr>
          <p:cNvPr id="8" name="Picture 2" descr="C:\Users\Dan\Dropbox\Office\CS 188\Ketrina Art\Learning I\Lecture20-MachineLearning.png"/>
          <p:cNvPicPr>
            <a:picLocks noChangeAspect="1" noChangeArrowheads="1"/>
          </p:cNvPicPr>
          <p:nvPr/>
        </p:nvPicPr>
        <p:blipFill>
          <a:blip r:embed="rId4" cstate="print"/>
          <a:srcRect l="27083" t="8626" r="41667" b="71054"/>
          <a:stretch>
            <a:fillRect/>
          </a:stretch>
        </p:blipFill>
        <p:spPr bwMode="auto">
          <a:xfrm>
            <a:off x="4329545" y="1981200"/>
            <a:ext cx="2909455" cy="1066800"/>
          </a:xfrm>
          <a:prstGeom prst="rect">
            <a:avLst/>
          </a:prstGeom>
          <a:noFill/>
        </p:spPr>
      </p:pic>
      <p:sp>
        <p:nvSpPr>
          <p:cNvPr id="9"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pic>
        <p:nvPicPr>
          <p:cNvPr id="10" name="Picture 9" descr="http://aima.cs.berkeley.edu/cover2.jpg"/>
          <p:cNvPicPr>
            <a:picLocks noChangeAspect="1" noChangeArrowheads="1"/>
          </p:cNvPicPr>
          <p:nvPr/>
        </p:nvPicPr>
        <p:blipFill>
          <a:blip r:embed="rId5" cstate="print"/>
          <a:srcRect/>
          <a:stretch>
            <a:fillRect/>
          </a:stretch>
        </p:blipFill>
        <p:spPr bwMode="auto">
          <a:xfrm>
            <a:off x="9220200" y="155498"/>
            <a:ext cx="2271437" cy="29477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245600" y="3103292"/>
            <a:ext cx="2377830" cy="369332"/>
          </a:xfrm>
          <a:prstGeom prst="rect">
            <a:avLst/>
          </a:prstGeom>
        </p:spPr>
        <p:txBody>
          <a:bodyPr wrap="none">
            <a:spAutoFit/>
          </a:bodyPr>
          <a:lstStyle/>
          <a:p>
            <a:r>
              <a:rPr lang="en-US" dirty="0">
                <a:solidFill>
                  <a:srgbClr val="FF0000"/>
                </a:solidFill>
              </a:rPr>
              <a:t>Read </a:t>
            </a:r>
            <a:r>
              <a:rPr lang="en-US">
                <a:solidFill>
                  <a:srgbClr val="FF0000"/>
                </a:solidFill>
              </a:rPr>
              <a:t>AIMA 20.1-20.1</a:t>
            </a:r>
            <a:endParaRPr lang="en-US" dirty="0"/>
          </a:p>
        </p:txBody>
      </p:sp>
    </p:spTree>
    <p:extLst>
      <p:ext uri="{BB962C8B-B14F-4D97-AF65-F5344CB8AC3E}">
        <p14:creationId xmlns:p14="http://schemas.microsoft.com/office/powerpoint/2010/main" val="148259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Bayes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Section 20.1</a:t>
            </a:r>
            <a:endParaRPr lang="en-US" sz="2400" dirty="0"/>
          </a:p>
        </p:txBody>
      </p:sp>
    </p:spTree>
    <p:extLst>
      <p:ext uri="{BB962C8B-B14F-4D97-AF65-F5344CB8AC3E}">
        <p14:creationId xmlns:p14="http://schemas.microsoft.com/office/powerpoint/2010/main" val="1104370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a:t>
            </a:r>
            <a:r>
              <a:rPr lang="en-US" sz="2800" dirty="0" err="1"/>
              <a:t>Bayes</a:t>
            </a:r>
            <a:endParaRPr lang="en-US" sz="2800" dirty="0"/>
          </a:p>
        </p:txBody>
      </p:sp>
    </p:spTree>
    <p:extLst>
      <p:ext uri="{BB962C8B-B14F-4D97-AF65-F5344CB8AC3E}">
        <p14:creationId xmlns:p14="http://schemas.microsoft.com/office/powerpoint/2010/main" val="140558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174750"/>
            <a:ext cx="5681935" cy="5073649"/>
          </a:xfrm>
          <a:prstGeom prst="rect">
            <a:avLst/>
          </a:prstGeom>
          <a:noFill/>
        </p:spPr>
      </p:pic>
    </p:spTree>
    <p:extLst>
      <p:ext uri="{BB962C8B-B14F-4D97-AF65-F5344CB8AC3E}">
        <p14:creationId xmlns:p14="http://schemas.microsoft.com/office/powerpoint/2010/main" val="140580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dirty="0">
                <a:latin typeface="Calibri"/>
                <a:cs typeface="Calibri"/>
              </a:rPr>
              <a:t>Review: 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Example: Spam Filter</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5002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2055" grpId="0" animBg="1"/>
      <p:bldP spid="1282056" grpId="0" animBg="1"/>
      <p:bldP spid="12820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atin typeface="Calibri"/>
                <a:cs typeface="Calibri"/>
              </a:rPr>
              <a:t>Example: 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041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P spid="10250" grpId="0"/>
      <p:bldP spid="10251" grpId="0"/>
      <p:bldP spid="10252" grpId="0"/>
      <p:bldP spid="102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0510255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4200" y="1307269"/>
            <a:ext cx="5943600" cy="5061857"/>
          </a:xfrm>
          <a:prstGeom prst="rect">
            <a:avLst/>
          </a:prstGeom>
          <a:noFill/>
        </p:spPr>
      </p:pic>
    </p:spTree>
    <p:extLst>
      <p:ext uri="{BB962C8B-B14F-4D97-AF65-F5344CB8AC3E}">
        <p14:creationId xmlns:p14="http://schemas.microsoft.com/office/powerpoint/2010/main" val="447388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917431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330281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195117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31754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1953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1438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56184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9951064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9436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21005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Word</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(prior)</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0.33333</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0.66666</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-0.4</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Gary</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0.00002</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0.00021</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would</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0.00069</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0.00084</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-19.1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-23.8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like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0.00086</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-30.9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0.01517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0.01339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-35.1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lose</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0.00008</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weight</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0.00016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-53.3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-55.0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while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-61.5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-66.2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-69.0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sleep</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-76.0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-80.5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2020735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29730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err="1">
                <a:latin typeface="Calibri"/>
                <a:cs typeface="Calibri"/>
              </a:rPr>
              <a:t>Overfitting</a:t>
            </a:r>
            <a:r>
              <a:rPr lang="en-US" sz="1600" dirty="0">
                <a:latin typeface="Calibri"/>
                <a:cs typeface="Calibri"/>
              </a:rPr>
              <a:t>: fitting the training data very closely, but not generalizing well</a:t>
            </a:r>
          </a:p>
          <a:p>
            <a:pPr lvl="1" eaLnBrk="1" hangingPunct="1">
              <a:lnSpc>
                <a:spcPct val="80000"/>
              </a:lnSpc>
            </a:pPr>
            <a:r>
              <a:rPr lang="en-US" sz="1600" dirty="0">
                <a:latin typeface="Calibri"/>
                <a:cs typeface="Calibri"/>
              </a:rPr>
              <a:t>We’ll investigate </a:t>
            </a:r>
            <a:r>
              <a:rPr lang="en-US" sz="1600" dirty="0" err="1">
                <a:latin typeface="Calibri"/>
                <a:cs typeface="Calibri"/>
              </a:rPr>
              <a:t>overfitting</a:t>
            </a:r>
            <a:r>
              <a:rPr lang="en-US" sz="1600" dirty="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431482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and </a:t>
            </a:r>
            <a:r>
              <a:rPr lang="en-US" dirty="0" err="1"/>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2023165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a:t>Overfitting</a:t>
            </a:r>
            <a:endParaRPr lang="en-US" dirty="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7953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98981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4189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latin typeface="Calibri"/>
                <a:cs typeface="Calibri"/>
              </a:rPr>
              <a:t>Review: </a:t>
            </a:r>
            <a:r>
              <a:rPr lang="en-US" dirty="0">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the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a:t>
            </a:r>
          </a:p>
          <a:p>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There are 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281653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1496739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815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71708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Events</a:t>
            </a:r>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125831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Can derive this estimate with </a:t>
            </a:r>
            <a:r>
              <a:rPr lang="en-US" sz="2000" i="1" dirty="0" err="1">
                <a:latin typeface="Calibri"/>
                <a:cs typeface="Calibri"/>
              </a:rPr>
              <a:t>Dirichlet</a:t>
            </a:r>
            <a:r>
              <a:rPr lang="en-US" sz="2000" i="1" dirty="0">
                <a:latin typeface="Calibri"/>
                <a:cs typeface="Calibri"/>
              </a:rPr>
              <a:t> priors</a:t>
            </a:r>
            <a:endParaRPr lang="en-US" sz="24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388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9981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a:t>In practice, Laplace often performs poorly for P(X|Y):</a:t>
            </a:r>
          </a:p>
          <a:p>
            <a:pPr lvl="1" eaLnBrk="1" hangingPunct="1">
              <a:lnSpc>
                <a:spcPct val="80000"/>
              </a:lnSpc>
            </a:pPr>
            <a:r>
              <a:rPr lang="en-US" sz="2000" dirty="0"/>
              <a:t>When |X| is very large</a:t>
            </a:r>
          </a:p>
          <a:p>
            <a:pPr lvl="1" eaLnBrk="1" hangingPunct="1">
              <a:lnSpc>
                <a:spcPct val="80000"/>
              </a:lnSpc>
            </a:pPr>
            <a:r>
              <a:rPr lang="en-US" sz="2000" dirty="0"/>
              <a:t>When |Y| is very large</a:t>
            </a:r>
          </a:p>
          <a:p>
            <a:pPr lvl="1" eaLnBrk="1" hangingPunct="1">
              <a:lnSpc>
                <a:spcPct val="80000"/>
              </a:lnSpc>
            </a:pPr>
            <a:endParaRPr lang="en-US" sz="2000" dirty="0"/>
          </a:p>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a:p>
            <a:pPr eaLnBrk="1" hangingPunct="1">
              <a:lnSpc>
                <a:spcPct val="80000"/>
              </a:lnSpc>
            </a:pPr>
            <a:r>
              <a:rPr lang="en-US" sz="2400" dirty="0"/>
              <a:t>For even better ways to estimate parameters, take CIS 530 next semester.  </a:t>
            </a:r>
            <a:r>
              <a:rPr lang="en-US" sz="2400" dirty="0">
                <a:sym typeface="Wingdings"/>
              </a:rPr>
              <a:t></a:t>
            </a: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207982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4" name="Text Box 4"/>
          <p:cNvSpPr txBox="1">
            <a:spLocks noChangeArrowheads="1"/>
          </p:cNvSpPr>
          <p:nvPr/>
        </p:nvSpPr>
        <p:spPr bwMode="auto">
          <a:xfrm>
            <a:off x="1600200" y="3690938"/>
            <a:ext cx="25146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helvetica : 11.4</a:t>
            </a:r>
          </a:p>
          <a:p>
            <a:r>
              <a:rPr lang="en-US">
                <a:latin typeface="Courier New" pitchFamily="49" charset="0"/>
              </a:rPr>
              <a:t>seems     : 10.8</a:t>
            </a:r>
          </a:p>
          <a:p>
            <a:r>
              <a:rPr lang="en-US">
                <a:latin typeface="Courier New" pitchFamily="49" charset="0"/>
              </a:rPr>
              <a:t>group     : 10.2</a:t>
            </a:r>
          </a:p>
          <a:p>
            <a:r>
              <a:rPr lang="en-US">
                <a:latin typeface="Courier New" pitchFamily="49" charset="0"/>
              </a:rPr>
              <a:t>ago       :  8.4</a:t>
            </a:r>
          </a:p>
          <a:p>
            <a:r>
              <a:rPr lang="en-US">
                <a:latin typeface="Courier New" pitchFamily="49" charset="0"/>
              </a:rPr>
              <a:t>areas     :  8.3</a:t>
            </a:r>
          </a:p>
          <a:p>
            <a:r>
              <a:rPr lang="en-US">
                <a:latin typeface="Courier New" pitchFamily="49" charset="0"/>
              </a:rPr>
              <a:t>...</a:t>
            </a:r>
          </a:p>
        </p:txBody>
      </p:sp>
      <p:sp>
        <p:nvSpPr>
          <p:cNvPr id="30725" name="Text Box 5"/>
          <p:cNvSpPr txBox="1">
            <a:spLocks noChangeArrowheads="1"/>
          </p:cNvSpPr>
          <p:nvPr/>
        </p:nvSpPr>
        <p:spPr bwMode="auto">
          <a:xfrm>
            <a:off x="4876800" y="3690938"/>
            <a:ext cx="24384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verdana : 28.8</a:t>
            </a:r>
          </a:p>
          <a:p>
            <a:r>
              <a:rPr lang="en-US">
                <a:latin typeface="Courier New" pitchFamily="49" charset="0"/>
              </a:rPr>
              <a:t>Credit  : 28.4</a:t>
            </a:r>
          </a:p>
          <a:p>
            <a:r>
              <a:rPr lang="en-US">
                <a:latin typeface="Courier New" pitchFamily="49" charset="0"/>
              </a:rPr>
              <a:t>ORDER   : 27.2</a:t>
            </a:r>
          </a:p>
          <a:p>
            <a:r>
              <a:rPr lang="en-US">
                <a:latin typeface="Courier New" pitchFamily="49" charset="0"/>
              </a:rPr>
              <a:t>&lt;FONT&gt;  : 26.9</a:t>
            </a:r>
          </a:p>
          <a:p>
            <a:r>
              <a:rPr lang="en-US">
                <a:latin typeface="Courier New" pitchFamily="49" charset="0"/>
              </a:rPr>
              <a:t>money   : 26.5</a:t>
            </a:r>
          </a:p>
          <a:p>
            <a:r>
              <a:rPr lang="en-US">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9333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76338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219599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71453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46744762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052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1428669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63872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a:t>Bayes rule lets us do diagnostic queries with causal probabilities</a:t>
            </a:r>
          </a:p>
          <a:p>
            <a:pPr eaLnBrk="1" hangingPunct="1">
              <a:lnSpc>
                <a:spcPct val="80000"/>
              </a:lnSpc>
            </a:pPr>
            <a:endParaRPr lang="en-US" sz="2400"/>
          </a:p>
          <a:p>
            <a:pPr eaLnBrk="1" hangingPunct="1">
              <a:lnSpc>
                <a:spcPct val="80000"/>
              </a:lnSpc>
            </a:pPr>
            <a:r>
              <a:rPr lang="en-US" sz="2400"/>
              <a:t>The naïve Bayes assumption takes all features to be independent given the class label</a:t>
            </a:r>
          </a:p>
          <a:p>
            <a:pPr eaLnBrk="1" hangingPunct="1">
              <a:lnSpc>
                <a:spcPct val="80000"/>
              </a:lnSpc>
            </a:pPr>
            <a:endParaRPr lang="en-US" sz="2400"/>
          </a:p>
          <a:p>
            <a:pPr eaLnBrk="1" hangingPunct="1">
              <a:lnSpc>
                <a:spcPct val="80000"/>
              </a:lnSpc>
            </a:pPr>
            <a:r>
              <a:rPr lang="en-US" sz="2400"/>
              <a:t>We can build classifiers out of a naïve Bayes model using training data</a:t>
            </a:r>
          </a:p>
          <a:p>
            <a:pPr eaLnBrk="1" hangingPunct="1">
              <a:lnSpc>
                <a:spcPct val="80000"/>
              </a:lnSpc>
            </a:pPr>
            <a:endParaRPr lang="en-US" sz="2400"/>
          </a:p>
          <a:p>
            <a:pPr eaLnBrk="1" hangingPunct="1">
              <a:lnSpc>
                <a:spcPct val="80000"/>
              </a:lnSpc>
            </a:pPr>
            <a:r>
              <a:rPr lang="en-US" sz="2400"/>
              <a:t>Smoothing estimates is important in real systems</a:t>
            </a:r>
          </a:p>
          <a:p>
            <a:pPr eaLnBrk="1" hangingPunct="1">
              <a:lnSpc>
                <a:spcPct val="80000"/>
              </a:lnSpc>
            </a:pPr>
            <a:endParaRPr lang="en-US" sz="2400"/>
          </a:p>
          <a:p>
            <a:pPr eaLnBrk="1" hangingPunct="1">
              <a:lnSpc>
                <a:spcPct val="80000"/>
              </a:lnSpc>
            </a:pPr>
            <a:r>
              <a:rPr lang="en-US" sz="2400"/>
              <a:t>Classifier confidences are useful, when you can get them</a:t>
            </a:r>
          </a:p>
        </p:txBody>
      </p:sp>
    </p:spTree>
    <p:extLst>
      <p:ext uri="{BB962C8B-B14F-4D97-AF65-F5344CB8AC3E}">
        <p14:creationId xmlns:p14="http://schemas.microsoft.com/office/powerpoint/2010/main" val="1731150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Next Time: Perceptron!</a:t>
            </a:r>
          </a:p>
        </p:txBody>
      </p:sp>
      <p:sp>
        <p:nvSpPr>
          <p:cNvPr id="40963" name="Rectangle 3"/>
          <p:cNvSpPr>
            <a:spLocks noGrp="1" noChangeArrowheads="1"/>
          </p:cNvSpPr>
          <p:nvPr>
            <p:ph idx="1"/>
          </p:nvPr>
        </p:nvSpPr>
        <p:spPr/>
        <p:txBody>
          <a:bodyPr/>
          <a:lstStyle/>
          <a:p>
            <a:pPr eaLnBrk="1" hangingPunct="1"/>
            <a:endParaRPr lang="en-US"/>
          </a:p>
        </p:txBody>
      </p:sp>
    </p:spTree>
    <p:extLst>
      <p:ext uri="{BB962C8B-B14F-4D97-AF65-F5344CB8AC3E}">
        <p14:creationId xmlns:p14="http://schemas.microsoft.com/office/powerpoint/2010/main" val="133358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2108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203711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55835</TotalTime>
  <Words>5174</Words>
  <Application>Microsoft Macintosh PowerPoint</Application>
  <PresentationFormat>Widescreen</PresentationFormat>
  <Paragraphs>1024</Paragraphs>
  <Slides>67</Slides>
  <Notes>25</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Courier New</vt:lpstr>
      <vt:lpstr>Helvetica</vt:lpstr>
      <vt:lpstr>Times New Roman</vt:lpstr>
      <vt:lpstr>Verdana</vt:lpstr>
      <vt:lpstr>Wingdings</vt:lpstr>
      <vt:lpstr>dan-berkeley-nlp-v1</vt:lpstr>
      <vt:lpstr>Reminders</vt:lpstr>
      <vt:lpstr>PowerPoint Presentation</vt:lpstr>
      <vt:lpstr>Review: Conditional Independence</vt:lpstr>
      <vt:lpstr>Review: Conditional Independence</vt:lpstr>
      <vt:lpstr>Review: Bayes Nets Assumptions</vt:lpstr>
      <vt:lpstr>D-separation: Outline</vt:lpstr>
      <vt:lpstr>D-separation: Outline</vt:lpstr>
      <vt:lpstr>Review: Causal Chains</vt:lpstr>
      <vt:lpstr>Review: Causal Chains</vt:lpstr>
      <vt:lpstr>Review: Common Cause</vt:lpstr>
      <vt:lpstr>Review: Common Cause</vt:lpstr>
      <vt:lpstr>Review: Common Effect</vt:lpstr>
      <vt:lpstr>Are two variables in a BN independent?</vt:lpstr>
      <vt:lpstr>Reachability</vt:lpstr>
      <vt:lpstr>Active / Inactive Paths</vt:lpstr>
      <vt:lpstr>D-Separation</vt:lpstr>
      <vt:lpstr>Example</vt:lpstr>
      <vt:lpstr>Example</vt:lpstr>
      <vt:lpstr>Structure Implications</vt:lpstr>
      <vt:lpstr>Computing All Independences</vt:lpstr>
      <vt:lpstr>Inference</vt:lpstr>
      <vt:lpstr>Inference by Enumeration</vt:lpstr>
      <vt:lpstr>Inference by Enumeration in Bayes’ Net</vt:lpstr>
      <vt:lpstr>Inference by Enumeration?</vt:lpstr>
      <vt:lpstr>Inference by Enumeration vs. Variable Elimination</vt:lpstr>
      <vt:lpstr>Naïve Bayes</vt:lpstr>
      <vt:lpstr>PowerPoint Presentation</vt:lpstr>
      <vt:lpstr>Machine Learning</vt:lpstr>
      <vt:lpstr>Classification</vt:lpstr>
      <vt:lpstr>Example: Spam Filter</vt:lpstr>
      <vt:lpstr>Example: Digit Recognition</vt:lpstr>
      <vt:lpstr>Other Classification Tasks</vt:lpstr>
      <vt:lpstr>Model-Based Classification</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Next Time: Perceptron!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3380</cp:revision>
  <cp:lastPrinted>2019-10-29T14:50:42Z</cp:lastPrinted>
  <dcterms:created xsi:type="dcterms:W3CDTF">2004-08-27T04:16:05Z</dcterms:created>
  <dcterms:modified xsi:type="dcterms:W3CDTF">2020-11-10T16:16:05Z</dcterms:modified>
</cp:coreProperties>
</file>